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Lst>
  <p:notesMasterIdLst>
    <p:notesMasterId r:id="rId14"/>
  </p:notesMasterIdLst>
  <p:sldIdLst>
    <p:sldId id="256" r:id="rId3"/>
    <p:sldId id="297" r:id="rId4"/>
    <p:sldId id="296" r:id="rId5"/>
    <p:sldId id="298" r:id="rId6"/>
    <p:sldId id="276" r:id="rId7"/>
    <p:sldId id="277" r:id="rId8"/>
    <p:sldId id="279" r:id="rId9"/>
    <p:sldId id="292" r:id="rId10"/>
    <p:sldId id="293" r:id="rId11"/>
    <p:sldId id="294" r:id="rId12"/>
    <p:sldId id="295" r:id="rId13"/>
  </p:sldIdLst>
  <p:sldSz cx="9144000" cy="6858000" type="screen4x3"/>
  <p:notesSz cx="6858000" cy="9144000"/>
  <p:embeddedFontLst>
    <p:embeddedFont>
      <p:font typeface="Calibri" panose="020F0502020204030204" pitchFamily="34" charset="0"/>
      <p:regular r:id="rId15"/>
      <p:bold r:id="rId16"/>
      <p:italic r:id="rId17"/>
      <p:boldItalic r:id="rId18"/>
    </p:embeddedFont>
    <p:embeddedFont>
      <p:font typeface="Noto Sans Symbols" panose="020B0604020202020204"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8" roundtripDataSignature="AMtx7miXabTTNpL8ruAN51G/C2lmZRzK2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9AE54B7-7799-4570-8222-487EDD3FE35F}">
  <a:tblStyle styleId="{D9AE54B7-7799-4570-8222-487EDD3FE35F}"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110"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4.fntdata"/><Relationship Id="rId72" Type="http://schemas.openxmlformats.org/officeDocument/2006/relationships/tableStyles" Target="tableStyles.xml"/><Relationship Id="rId3" Type="http://schemas.openxmlformats.org/officeDocument/2006/relationships/slide" Target="slides/slide1.xml"/><Relationship Id="rId68"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3.fntdata"/><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font" Target="fonts/font6.fntdata"/><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1.fntdata"/><Relationship Id="rId10" Type="http://schemas.openxmlformats.org/officeDocument/2006/relationships/slide" Target="slides/slide8.xml"/><Relationship Id="rId19" Type="http://schemas.openxmlformats.org/officeDocument/2006/relationships/font" Target="fonts/font5.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6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7" name="Google Shape;1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6" name="Google Shape;24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2" name="Google Shape;252;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4" name="Google Shape;264;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6" name="Google Shape;346;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2" name="Google Shape;352;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9" name="Google Shape;359;p3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5" name="Google Shape;365;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6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6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6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6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6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6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69"/>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6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6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6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70"/>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70"/>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7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7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7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4"/>
        <p:cNvGrpSpPr/>
        <p:nvPr/>
      </p:nvGrpSpPr>
      <p:grpSpPr>
        <a:xfrm>
          <a:off x="0" y="0"/>
          <a:ext cx="0" cy="0"/>
          <a:chOff x="0" y="0"/>
          <a:chExt cx="0" cy="0"/>
        </a:xfrm>
      </p:grpSpPr>
      <p:sp>
        <p:nvSpPr>
          <p:cNvPr id="85" name="Google Shape;85;p72"/>
          <p:cNvSpPr txBox="1">
            <a:spLocks noGrp="1"/>
          </p:cNvSpPr>
          <p:nvPr>
            <p:ph type="ctrTitle"/>
          </p:nvPr>
        </p:nvSpPr>
        <p:spPr>
          <a:xfrm>
            <a:off x="311708" y="992767"/>
            <a:ext cx="8520600" cy="27369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86" name="Google Shape;86;p72"/>
          <p:cNvSpPr txBox="1">
            <a:spLocks noGrp="1"/>
          </p:cNvSpPr>
          <p:nvPr>
            <p:ph type="subTitle" idx="1"/>
          </p:nvPr>
        </p:nvSpPr>
        <p:spPr>
          <a:xfrm>
            <a:off x="311700" y="3778833"/>
            <a:ext cx="8520600" cy="10569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87" name="Google Shape;87;p7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8"/>
        <p:cNvGrpSpPr/>
        <p:nvPr/>
      </p:nvGrpSpPr>
      <p:grpSpPr>
        <a:xfrm>
          <a:off x="0" y="0"/>
          <a:ext cx="0" cy="0"/>
          <a:chOff x="0" y="0"/>
          <a:chExt cx="0" cy="0"/>
        </a:xfrm>
      </p:grpSpPr>
      <p:sp>
        <p:nvSpPr>
          <p:cNvPr id="89" name="Google Shape;89;p73"/>
          <p:cNvSpPr txBox="1">
            <a:spLocks noGrp="1"/>
          </p:cNvSpPr>
          <p:nvPr>
            <p:ph type="title"/>
          </p:nvPr>
        </p:nvSpPr>
        <p:spPr>
          <a:xfrm>
            <a:off x="311700" y="2867800"/>
            <a:ext cx="8520600" cy="1122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90" name="Google Shape;90;p73"/>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1"/>
        <p:cNvGrpSpPr/>
        <p:nvPr/>
      </p:nvGrpSpPr>
      <p:grpSpPr>
        <a:xfrm>
          <a:off x="0" y="0"/>
          <a:ext cx="0" cy="0"/>
          <a:chOff x="0" y="0"/>
          <a:chExt cx="0" cy="0"/>
        </a:xfrm>
      </p:grpSpPr>
      <p:sp>
        <p:nvSpPr>
          <p:cNvPr id="92" name="Google Shape;92;p74"/>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93" name="Google Shape;93;p74"/>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94" name="Google Shape;94;p7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5"/>
        <p:cNvGrpSpPr/>
        <p:nvPr/>
      </p:nvGrpSpPr>
      <p:grpSpPr>
        <a:xfrm>
          <a:off x="0" y="0"/>
          <a:ext cx="0" cy="0"/>
          <a:chOff x="0" y="0"/>
          <a:chExt cx="0" cy="0"/>
        </a:xfrm>
      </p:grpSpPr>
      <p:sp>
        <p:nvSpPr>
          <p:cNvPr id="96" name="Google Shape;96;p75"/>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97" name="Google Shape;97;p75"/>
          <p:cNvSpPr txBox="1">
            <a:spLocks noGrp="1"/>
          </p:cNvSpPr>
          <p:nvPr>
            <p:ph type="body" idx="1"/>
          </p:nvPr>
        </p:nvSpPr>
        <p:spPr>
          <a:xfrm>
            <a:off x="311700" y="1536633"/>
            <a:ext cx="3999900" cy="4555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98" name="Google Shape;98;p75"/>
          <p:cNvSpPr txBox="1">
            <a:spLocks noGrp="1"/>
          </p:cNvSpPr>
          <p:nvPr>
            <p:ph type="body" idx="2"/>
          </p:nvPr>
        </p:nvSpPr>
        <p:spPr>
          <a:xfrm>
            <a:off x="4832400" y="1536633"/>
            <a:ext cx="3999900" cy="4555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99" name="Google Shape;99;p75"/>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0"/>
        <p:cNvGrpSpPr/>
        <p:nvPr/>
      </p:nvGrpSpPr>
      <p:grpSpPr>
        <a:xfrm>
          <a:off x="0" y="0"/>
          <a:ext cx="0" cy="0"/>
          <a:chOff x="0" y="0"/>
          <a:chExt cx="0" cy="0"/>
        </a:xfrm>
      </p:grpSpPr>
      <p:sp>
        <p:nvSpPr>
          <p:cNvPr id="101" name="Google Shape;101;p7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02" name="Google Shape;102;p76"/>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3"/>
        <p:cNvGrpSpPr/>
        <p:nvPr/>
      </p:nvGrpSpPr>
      <p:grpSpPr>
        <a:xfrm>
          <a:off x="0" y="0"/>
          <a:ext cx="0" cy="0"/>
          <a:chOff x="0" y="0"/>
          <a:chExt cx="0" cy="0"/>
        </a:xfrm>
      </p:grpSpPr>
      <p:sp>
        <p:nvSpPr>
          <p:cNvPr id="104" name="Google Shape;104;p77"/>
          <p:cNvSpPr txBox="1">
            <a:spLocks noGrp="1"/>
          </p:cNvSpPr>
          <p:nvPr>
            <p:ph type="title"/>
          </p:nvPr>
        </p:nvSpPr>
        <p:spPr>
          <a:xfrm>
            <a:off x="311700" y="740800"/>
            <a:ext cx="2808000" cy="100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105" name="Google Shape;105;p77"/>
          <p:cNvSpPr txBox="1">
            <a:spLocks noGrp="1"/>
          </p:cNvSpPr>
          <p:nvPr>
            <p:ph type="body" idx="1"/>
          </p:nvPr>
        </p:nvSpPr>
        <p:spPr>
          <a:xfrm>
            <a:off x="311700" y="1852800"/>
            <a:ext cx="2808000" cy="42393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06" name="Google Shape;106;p7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07"/>
        <p:cNvGrpSpPr/>
        <p:nvPr/>
      </p:nvGrpSpPr>
      <p:grpSpPr>
        <a:xfrm>
          <a:off x="0" y="0"/>
          <a:ext cx="0" cy="0"/>
          <a:chOff x="0" y="0"/>
          <a:chExt cx="0" cy="0"/>
        </a:xfrm>
      </p:grpSpPr>
      <p:sp>
        <p:nvSpPr>
          <p:cNvPr id="108" name="Google Shape;108;p78"/>
          <p:cNvSpPr txBox="1">
            <a:spLocks noGrp="1"/>
          </p:cNvSpPr>
          <p:nvPr>
            <p:ph type="title"/>
          </p:nvPr>
        </p:nvSpPr>
        <p:spPr>
          <a:xfrm>
            <a:off x="490250" y="600200"/>
            <a:ext cx="6367800" cy="5454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09" name="Google Shape;109;p7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10"/>
        <p:cNvGrpSpPr/>
        <p:nvPr/>
      </p:nvGrpSpPr>
      <p:grpSpPr>
        <a:xfrm>
          <a:off x="0" y="0"/>
          <a:ext cx="0" cy="0"/>
          <a:chOff x="0" y="0"/>
          <a:chExt cx="0" cy="0"/>
        </a:xfrm>
      </p:grpSpPr>
      <p:sp>
        <p:nvSpPr>
          <p:cNvPr id="111" name="Google Shape;111;p7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Google Shape;112;p79"/>
          <p:cNvSpPr txBox="1">
            <a:spLocks noGrp="1"/>
          </p:cNvSpPr>
          <p:nvPr>
            <p:ph type="title"/>
          </p:nvPr>
        </p:nvSpPr>
        <p:spPr>
          <a:xfrm>
            <a:off x="265500" y="1644233"/>
            <a:ext cx="40452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113" name="Google Shape;113;p79"/>
          <p:cNvSpPr txBox="1">
            <a:spLocks noGrp="1"/>
          </p:cNvSpPr>
          <p:nvPr>
            <p:ph type="subTitle" idx="1"/>
          </p:nvPr>
        </p:nvSpPr>
        <p:spPr>
          <a:xfrm>
            <a:off x="265500" y="3737433"/>
            <a:ext cx="4045200" cy="1646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14" name="Google Shape;114;p79"/>
          <p:cNvSpPr txBox="1">
            <a:spLocks noGrp="1"/>
          </p:cNvSpPr>
          <p:nvPr>
            <p:ph type="body" idx="2"/>
          </p:nvPr>
        </p:nvSpPr>
        <p:spPr>
          <a:xfrm>
            <a:off x="4939500" y="965433"/>
            <a:ext cx="3837000" cy="49269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15" name="Google Shape;115;p7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6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6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16"/>
        <p:cNvGrpSpPr/>
        <p:nvPr/>
      </p:nvGrpSpPr>
      <p:grpSpPr>
        <a:xfrm>
          <a:off x="0" y="0"/>
          <a:ext cx="0" cy="0"/>
          <a:chOff x="0" y="0"/>
          <a:chExt cx="0" cy="0"/>
        </a:xfrm>
      </p:grpSpPr>
      <p:sp>
        <p:nvSpPr>
          <p:cNvPr id="117" name="Google Shape;117;p80"/>
          <p:cNvSpPr txBox="1">
            <a:spLocks noGrp="1"/>
          </p:cNvSpPr>
          <p:nvPr>
            <p:ph type="body" idx="1"/>
          </p:nvPr>
        </p:nvSpPr>
        <p:spPr>
          <a:xfrm>
            <a:off x="311700" y="5640767"/>
            <a:ext cx="5998800" cy="8067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118" name="Google Shape;118;p8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19"/>
        <p:cNvGrpSpPr/>
        <p:nvPr/>
      </p:nvGrpSpPr>
      <p:grpSpPr>
        <a:xfrm>
          <a:off x="0" y="0"/>
          <a:ext cx="0" cy="0"/>
          <a:chOff x="0" y="0"/>
          <a:chExt cx="0" cy="0"/>
        </a:xfrm>
      </p:grpSpPr>
      <p:sp>
        <p:nvSpPr>
          <p:cNvPr id="120" name="Google Shape;120;p81"/>
          <p:cNvSpPr txBox="1">
            <a:spLocks noGrp="1"/>
          </p:cNvSpPr>
          <p:nvPr>
            <p:ph type="title" hasCustomPrompt="1"/>
          </p:nvPr>
        </p:nvSpPr>
        <p:spPr>
          <a:xfrm>
            <a:off x="311700" y="1474833"/>
            <a:ext cx="8520600" cy="2618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21" name="Google Shape;121;p81"/>
          <p:cNvSpPr txBox="1">
            <a:spLocks noGrp="1"/>
          </p:cNvSpPr>
          <p:nvPr>
            <p:ph type="body" idx="1"/>
          </p:nvPr>
        </p:nvSpPr>
        <p:spPr>
          <a:xfrm>
            <a:off x="311700" y="4202967"/>
            <a:ext cx="8520600" cy="17343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122" name="Google Shape;122;p8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3"/>
        <p:cNvGrpSpPr/>
        <p:nvPr/>
      </p:nvGrpSpPr>
      <p:grpSpPr>
        <a:xfrm>
          <a:off x="0" y="0"/>
          <a:ext cx="0" cy="0"/>
          <a:chOff x="0" y="0"/>
          <a:chExt cx="0" cy="0"/>
        </a:xfrm>
      </p:grpSpPr>
      <p:sp>
        <p:nvSpPr>
          <p:cNvPr id="124" name="Google Shape;124;p8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2"/>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2"/>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6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6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3"/>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3"/>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4"/>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4"/>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4"/>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4"/>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4"/>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6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6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6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6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6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6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67"/>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67"/>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6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6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6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68"/>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68"/>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68"/>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6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6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6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5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5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5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80"/>
        <p:cNvGrpSpPr/>
        <p:nvPr/>
      </p:nvGrpSpPr>
      <p:grpSpPr>
        <a:xfrm>
          <a:off x="0" y="0"/>
          <a:ext cx="0" cy="0"/>
          <a:chOff x="0" y="0"/>
          <a:chExt cx="0" cy="0"/>
        </a:xfrm>
      </p:grpSpPr>
      <p:sp>
        <p:nvSpPr>
          <p:cNvPr id="81" name="Google Shape;81;p7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82" name="Google Shape;82;p7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3" name="Google Shape;83;p7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 dirty="0"/>
              <a:t>Swedish Theory:</a:t>
            </a:r>
            <a:br>
              <a:rPr lang="en" dirty="0"/>
            </a:br>
            <a:r>
              <a:rPr lang="en" sz="4800" dirty="0"/>
              <a:t>SOAP Notes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39"/>
          <p:cNvSpPr txBox="1">
            <a:spLocks noGrp="1"/>
          </p:cNvSpPr>
          <p:nvPr>
            <p:ph type="title"/>
          </p:nvPr>
        </p:nvSpPr>
        <p:spPr>
          <a:xfrm>
            <a:off x="352338" y="365127"/>
            <a:ext cx="8422546" cy="86805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0000"/>
              </a:buClr>
              <a:buSzPts val="4400"/>
              <a:buFont typeface="Times New Roman"/>
              <a:buNone/>
            </a:pPr>
            <a:r>
              <a:rPr lang="en">
                <a:solidFill>
                  <a:srgbClr val="000000"/>
                </a:solidFill>
                <a:latin typeface="Times New Roman"/>
                <a:ea typeface="Times New Roman"/>
                <a:cs typeface="Times New Roman"/>
                <a:sym typeface="Times New Roman"/>
              </a:rPr>
              <a:t>SOAP Notes: Objective, Assessment, Plan</a:t>
            </a:r>
            <a:endParaRPr/>
          </a:p>
        </p:txBody>
      </p:sp>
      <p:sp>
        <p:nvSpPr>
          <p:cNvPr id="362" name="Google Shape;362;p39"/>
          <p:cNvSpPr txBox="1">
            <a:spLocks noGrp="1"/>
          </p:cNvSpPr>
          <p:nvPr>
            <p:ph type="body" idx="1"/>
          </p:nvPr>
        </p:nvSpPr>
        <p:spPr>
          <a:xfrm>
            <a:off x="628650" y="1501625"/>
            <a:ext cx="7886700" cy="51564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0"/>
              </a:spcBef>
              <a:spcAft>
                <a:spcPts val="0"/>
              </a:spcAft>
              <a:buSzPts val="2400"/>
              <a:buChar char="•"/>
            </a:pPr>
            <a:r>
              <a:rPr lang="en" sz="2400" b="0" i="0" u="none" strike="noStrike">
                <a:solidFill>
                  <a:srgbClr val="000000"/>
                </a:solidFill>
                <a:latin typeface="Times New Roman"/>
                <a:ea typeface="Times New Roman"/>
                <a:cs typeface="Times New Roman"/>
                <a:sym typeface="Times New Roman"/>
              </a:rPr>
              <a:t>Objective: Anything you see or feel</a:t>
            </a:r>
            <a:endParaRPr sz="2400">
              <a:solidFill>
                <a:srgbClr val="000000"/>
              </a:solidFill>
              <a:latin typeface="Times New Roman"/>
              <a:ea typeface="Times New Roman"/>
              <a:cs typeface="Times New Roman"/>
              <a:sym typeface="Times New Roman"/>
            </a:endParaRPr>
          </a:p>
          <a:p>
            <a:pPr marL="457200" lvl="0" indent="-381000" algn="l" rtl="0">
              <a:lnSpc>
                <a:spcPct val="90000"/>
              </a:lnSpc>
              <a:spcBef>
                <a:spcPts val="0"/>
              </a:spcBef>
              <a:spcAft>
                <a:spcPts val="0"/>
              </a:spcAft>
              <a:buSzPts val="2400"/>
              <a:buChar char="•"/>
            </a:pPr>
            <a:r>
              <a:rPr lang="en" sz="2400">
                <a:latin typeface="Times New Roman"/>
                <a:ea typeface="Times New Roman"/>
                <a:cs typeface="Times New Roman"/>
                <a:sym typeface="Times New Roman"/>
              </a:rPr>
              <a:t>Assessment: </a:t>
            </a:r>
            <a:endParaRPr sz="2400">
              <a:latin typeface="Times New Roman"/>
              <a:ea typeface="Times New Roman"/>
              <a:cs typeface="Times New Roman"/>
              <a:sym typeface="Times New Roman"/>
            </a:endParaRPr>
          </a:p>
          <a:p>
            <a:pPr marL="914400" lvl="1" indent="-381000" algn="l" rtl="0">
              <a:lnSpc>
                <a:spcPct val="90000"/>
              </a:lnSpc>
              <a:spcBef>
                <a:spcPts val="0"/>
              </a:spcBef>
              <a:spcAft>
                <a:spcPts val="0"/>
              </a:spcAft>
              <a:buSzPts val="2400"/>
              <a:buChar char="•"/>
            </a:pPr>
            <a:r>
              <a:rPr lang="en" sz="2400">
                <a:latin typeface="Times New Roman"/>
                <a:ea typeface="Times New Roman"/>
                <a:cs typeface="Times New Roman"/>
                <a:sym typeface="Times New Roman"/>
              </a:rPr>
              <a:t>What is the treatment you are doing? </a:t>
            </a:r>
            <a:endParaRPr/>
          </a:p>
          <a:p>
            <a:pPr marL="914400" lvl="1" indent="-381000" algn="l" rtl="0">
              <a:lnSpc>
                <a:spcPct val="90000"/>
              </a:lnSpc>
              <a:spcBef>
                <a:spcPts val="0"/>
              </a:spcBef>
              <a:spcAft>
                <a:spcPts val="0"/>
              </a:spcAft>
              <a:buSzPts val="2400"/>
              <a:buChar char="•"/>
            </a:pPr>
            <a:r>
              <a:rPr lang="en" sz="2400">
                <a:latin typeface="Times New Roman"/>
                <a:ea typeface="Times New Roman"/>
                <a:cs typeface="Times New Roman"/>
                <a:sym typeface="Times New Roman"/>
              </a:rPr>
              <a:t>What did/will you do during</a:t>
            </a:r>
            <a:r>
              <a:rPr lang="en" sz="2000"/>
              <a:t> </a:t>
            </a:r>
            <a:r>
              <a:rPr lang="en" sz="2400">
                <a:latin typeface="Times New Roman"/>
                <a:ea typeface="Times New Roman"/>
                <a:cs typeface="Times New Roman"/>
                <a:sym typeface="Times New Roman"/>
              </a:rPr>
              <a:t>the massage that is special or different for this particular client? </a:t>
            </a:r>
            <a:endParaRPr sz="2400">
              <a:latin typeface="Times New Roman"/>
              <a:ea typeface="Times New Roman"/>
              <a:cs typeface="Times New Roman"/>
              <a:sym typeface="Times New Roman"/>
            </a:endParaRPr>
          </a:p>
          <a:p>
            <a:pPr marL="914400" lvl="1" indent="-381000" algn="l" rtl="0">
              <a:lnSpc>
                <a:spcPct val="90000"/>
              </a:lnSpc>
              <a:spcBef>
                <a:spcPts val="0"/>
              </a:spcBef>
              <a:spcAft>
                <a:spcPts val="0"/>
              </a:spcAft>
              <a:buSzPts val="2400"/>
              <a:buChar char="•"/>
            </a:pPr>
            <a:r>
              <a:rPr lang="en" sz="2400">
                <a:latin typeface="Times New Roman"/>
                <a:ea typeface="Times New Roman"/>
                <a:cs typeface="Times New Roman"/>
                <a:sym typeface="Times New Roman"/>
              </a:rPr>
              <a:t>All</a:t>
            </a:r>
            <a:r>
              <a:rPr lang="en">
                <a:latin typeface="Times New Roman"/>
                <a:ea typeface="Times New Roman"/>
                <a:cs typeface="Times New Roman"/>
                <a:sym typeface="Times New Roman"/>
              </a:rPr>
              <a:t> changes</a:t>
            </a:r>
            <a:endParaRPr>
              <a:latin typeface="Times New Roman"/>
              <a:ea typeface="Times New Roman"/>
              <a:cs typeface="Times New Roman"/>
              <a:sym typeface="Times New Roman"/>
            </a:endParaRPr>
          </a:p>
          <a:p>
            <a:pPr marL="457200" lvl="0" indent="-381000" algn="l" rtl="0">
              <a:lnSpc>
                <a:spcPct val="9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Plan</a:t>
            </a:r>
            <a:endParaRPr sz="2400">
              <a:latin typeface="Times New Roman"/>
              <a:ea typeface="Times New Roman"/>
              <a:cs typeface="Times New Roman"/>
              <a:sym typeface="Times New Roman"/>
            </a:endParaRPr>
          </a:p>
          <a:p>
            <a:pPr marL="914400" lvl="1" indent="-381000" algn="l" rtl="0">
              <a:lnSpc>
                <a:spcPct val="90000"/>
              </a:lnSpc>
              <a:spcBef>
                <a:spcPts val="0"/>
              </a:spcBef>
              <a:spcAft>
                <a:spcPts val="0"/>
              </a:spcAft>
              <a:buSzPts val="2400"/>
              <a:buFont typeface="Times New Roman"/>
              <a:buChar char="•"/>
            </a:pPr>
            <a:r>
              <a:rPr lang="en">
                <a:latin typeface="Times New Roman"/>
                <a:ea typeface="Times New Roman"/>
                <a:cs typeface="Times New Roman"/>
                <a:sym typeface="Times New Roman"/>
              </a:rPr>
              <a:t>What is the long term plan? (What is the pattern of future appointments?)</a:t>
            </a:r>
            <a:endParaRPr/>
          </a:p>
          <a:p>
            <a:pPr marL="914400" lvl="1" indent="-381000" algn="l" rtl="0">
              <a:lnSpc>
                <a:spcPct val="90000"/>
              </a:lnSpc>
              <a:spcBef>
                <a:spcPts val="0"/>
              </a:spcBef>
              <a:spcAft>
                <a:spcPts val="0"/>
              </a:spcAft>
              <a:buSzPts val="2400"/>
              <a:buChar char="•"/>
            </a:pPr>
            <a:r>
              <a:rPr lang="en">
                <a:latin typeface="Times New Roman"/>
                <a:ea typeface="Times New Roman"/>
                <a:cs typeface="Times New Roman"/>
                <a:sym typeface="Times New Roman"/>
              </a:rPr>
              <a:t>What are the long term goals? (When will you be done giving treatments?</a:t>
            </a:r>
            <a:endParaRPr/>
          </a:p>
          <a:p>
            <a:pPr marL="914400" lvl="1" indent="-381000" algn="l" rtl="0">
              <a:lnSpc>
                <a:spcPct val="90000"/>
              </a:lnSpc>
              <a:spcBef>
                <a:spcPts val="0"/>
              </a:spcBef>
              <a:spcAft>
                <a:spcPts val="0"/>
              </a:spcAft>
              <a:buSzPts val="2400"/>
              <a:buChar char="•"/>
            </a:pPr>
            <a:r>
              <a:rPr lang="en">
                <a:latin typeface="Times New Roman"/>
                <a:ea typeface="Times New Roman"/>
                <a:cs typeface="Times New Roman"/>
                <a:sym typeface="Times New Roman"/>
              </a:rPr>
              <a:t>How will you know when to reassess?</a:t>
            </a:r>
            <a:endParaRPr/>
          </a:p>
          <a:p>
            <a:pPr marL="914400" lvl="1" indent="-381000" algn="l" rtl="0">
              <a:lnSpc>
                <a:spcPct val="90000"/>
              </a:lnSpc>
              <a:spcBef>
                <a:spcPts val="0"/>
              </a:spcBef>
              <a:spcAft>
                <a:spcPts val="0"/>
              </a:spcAft>
              <a:buSzPts val="2400"/>
              <a:buChar char="•"/>
            </a:pPr>
            <a:r>
              <a:rPr lang="en">
                <a:latin typeface="Times New Roman"/>
                <a:ea typeface="Times New Roman"/>
                <a:cs typeface="Times New Roman"/>
                <a:sym typeface="Times New Roman"/>
              </a:rPr>
              <a:t>What is the client’s homework? (Water, stretching, exercise, products)</a:t>
            </a:r>
            <a:endParaRPr>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40"/>
          <p:cNvSpPr txBox="1">
            <a:spLocks noGrp="1"/>
          </p:cNvSpPr>
          <p:nvPr>
            <p:ph type="title"/>
          </p:nvPr>
        </p:nvSpPr>
        <p:spPr>
          <a:xfrm>
            <a:off x="352338" y="365127"/>
            <a:ext cx="8422546" cy="86805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0000"/>
              </a:buClr>
              <a:buSzPts val="4400"/>
              <a:buFont typeface="Times New Roman"/>
              <a:buNone/>
            </a:pPr>
            <a:r>
              <a:rPr lang="en">
                <a:solidFill>
                  <a:srgbClr val="000000"/>
                </a:solidFill>
                <a:latin typeface="Times New Roman"/>
                <a:ea typeface="Times New Roman"/>
                <a:cs typeface="Times New Roman"/>
                <a:sym typeface="Times New Roman"/>
              </a:rPr>
              <a:t>SOAP Notes: Secondary</a:t>
            </a:r>
            <a:endParaRPr/>
          </a:p>
        </p:txBody>
      </p:sp>
      <p:sp>
        <p:nvSpPr>
          <p:cNvPr id="368" name="Google Shape;368;p40"/>
          <p:cNvSpPr txBox="1">
            <a:spLocks noGrp="1"/>
          </p:cNvSpPr>
          <p:nvPr>
            <p:ph type="body" idx="1"/>
          </p:nvPr>
        </p:nvSpPr>
        <p:spPr>
          <a:xfrm>
            <a:off x="628650" y="1501629"/>
            <a:ext cx="7886700" cy="467533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0000"/>
              </a:buClr>
              <a:buSzPts val="1800"/>
              <a:buNone/>
            </a:pPr>
            <a:r>
              <a:rPr lang="en" sz="1800" b="0" i="0" u="none" strike="noStrike">
                <a:solidFill>
                  <a:srgbClr val="000000"/>
                </a:solidFill>
                <a:latin typeface="Times New Roman"/>
                <a:ea typeface="Times New Roman"/>
                <a:cs typeface="Times New Roman"/>
                <a:sym typeface="Times New Roman"/>
              </a:rPr>
              <a:t>For secondary SOAP notes, which are done each time the client returns:</a:t>
            </a:r>
            <a:endParaRPr sz="1600" b="0"/>
          </a:p>
          <a:p>
            <a:pPr marL="0" lvl="0" indent="0" algn="l" rtl="0">
              <a:lnSpc>
                <a:spcPct val="90000"/>
              </a:lnSpc>
              <a:spcBef>
                <a:spcPts val="0"/>
              </a:spcBef>
              <a:spcAft>
                <a:spcPts val="0"/>
              </a:spcAft>
              <a:buClr>
                <a:schemeClr val="dk1"/>
              </a:buClr>
              <a:buSzPts val="1600"/>
              <a:buNone/>
            </a:pPr>
            <a:br>
              <a:rPr lang="en" sz="1600" b="0"/>
            </a:br>
            <a:r>
              <a:rPr lang="en" sz="1800" b="0" i="0" u="none" strike="noStrike">
                <a:solidFill>
                  <a:srgbClr val="000000"/>
                </a:solidFill>
                <a:latin typeface="Times New Roman"/>
                <a:ea typeface="Times New Roman"/>
                <a:cs typeface="Times New Roman"/>
                <a:sym typeface="Times New Roman"/>
              </a:rPr>
              <a:t>S: You only need to list changes from the previous visit. Ask if there is an additional purpose for this specific visit!</a:t>
            </a:r>
            <a:endParaRPr/>
          </a:p>
          <a:p>
            <a:pPr marL="0" lvl="0" indent="0" algn="l" rtl="0">
              <a:lnSpc>
                <a:spcPct val="90000"/>
              </a:lnSpc>
              <a:spcBef>
                <a:spcPts val="0"/>
              </a:spcBef>
              <a:spcAft>
                <a:spcPts val="0"/>
              </a:spcAft>
              <a:buClr>
                <a:schemeClr val="dk1"/>
              </a:buClr>
              <a:buSzPts val="1600"/>
              <a:buNone/>
            </a:pPr>
            <a:endParaRPr sz="1600" b="0"/>
          </a:p>
          <a:p>
            <a:pPr marL="0" lvl="0" indent="0" algn="l" rtl="0">
              <a:lnSpc>
                <a:spcPct val="90000"/>
              </a:lnSpc>
              <a:spcBef>
                <a:spcPts val="0"/>
              </a:spcBef>
              <a:spcAft>
                <a:spcPts val="0"/>
              </a:spcAft>
              <a:buClr>
                <a:srgbClr val="000000"/>
              </a:buClr>
              <a:buSzPts val="1800"/>
              <a:buNone/>
            </a:pPr>
            <a:r>
              <a:rPr lang="en" sz="1800" b="0" i="0" u="none" strike="noStrike">
                <a:solidFill>
                  <a:srgbClr val="000000"/>
                </a:solidFill>
                <a:latin typeface="Times New Roman"/>
                <a:ea typeface="Times New Roman"/>
                <a:cs typeface="Times New Roman"/>
                <a:sym typeface="Times New Roman"/>
              </a:rPr>
              <a:t>O: Anything you see and feel. How does it compare with last time?</a:t>
            </a:r>
            <a:endParaRPr/>
          </a:p>
          <a:p>
            <a:pPr marL="0" lvl="0" indent="0" algn="l" rtl="0">
              <a:lnSpc>
                <a:spcPct val="90000"/>
              </a:lnSpc>
              <a:spcBef>
                <a:spcPts val="0"/>
              </a:spcBef>
              <a:spcAft>
                <a:spcPts val="0"/>
              </a:spcAft>
              <a:buClr>
                <a:schemeClr val="dk1"/>
              </a:buClr>
              <a:buSzPts val="1800"/>
              <a:buNone/>
            </a:pPr>
            <a:endParaRPr sz="1800" b="0" i="0" u="none" strike="noStrike">
              <a:solidFill>
                <a:srgbClr val="000000"/>
              </a:solidFill>
              <a:latin typeface="Times New Roman"/>
              <a:ea typeface="Times New Roman"/>
              <a:cs typeface="Times New Roman"/>
              <a:sym typeface="Times New Roman"/>
            </a:endParaRPr>
          </a:p>
          <a:p>
            <a:pPr marL="0" lvl="0" indent="0" algn="l" rtl="0">
              <a:lnSpc>
                <a:spcPct val="90000"/>
              </a:lnSpc>
              <a:spcBef>
                <a:spcPts val="0"/>
              </a:spcBef>
              <a:spcAft>
                <a:spcPts val="0"/>
              </a:spcAft>
              <a:buClr>
                <a:srgbClr val="000000"/>
              </a:buClr>
              <a:buSzPts val="1800"/>
              <a:buNone/>
            </a:pPr>
            <a:r>
              <a:rPr lang="en" sz="1800" b="0" i="0" u="none" strike="noStrike">
                <a:solidFill>
                  <a:srgbClr val="000000"/>
                </a:solidFill>
                <a:latin typeface="Times New Roman"/>
                <a:ea typeface="Times New Roman"/>
                <a:cs typeface="Times New Roman"/>
                <a:sym typeface="Times New Roman"/>
              </a:rPr>
              <a:t>A: What is the treatment you are doing? What did/will you do during the massage that is special or different for this particular client?</a:t>
            </a:r>
            <a:endParaRPr/>
          </a:p>
          <a:p>
            <a:pPr marL="0" lvl="0" indent="0" algn="l" rtl="0">
              <a:lnSpc>
                <a:spcPct val="90000"/>
              </a:lnSpc>
              <a:spcBef>
                <a:spcPts val="0"/>
              </a:spcBef>
              <a:spcAft>
                <a:spcPts val="0"/>
              </a:spcAft>
              <a:buClr>
                <a:schemeClr val="dk1"/>
              </a:buClr>
              <a:buSzPts val="1600"/>
              <a:buNone/>
            </a:pPr>
            <a:endParaRPr sz="1600" b="0"/>
          </a:p>
          <a:p>
            <a:pPr marL="0" lvl="0" indent="0" algn="l" rtl="0">
              <a:lnSpc>
                <a:spcPct val="90000"/>
              </a:lnSpc>
              <a:spcBef>
                <a:spcPts val="0"/>
              </a:spcBef>
              <a:spcAft>
                <a:spcPts val="0"/>
              </a:spcAft>
              <a:buClr>
                <a:srgbClr val="000000"/>
              </a:buClr>
              <a:buSzPts val="1800"/>
              <a:buNone/>
            </a:pPr>
            <a:r>
              <a:rPr lang="en" sz="1800" b="0" i="0" u="none" strike="noStrike">
                <a:solidFill>
                  <a:srgbClr val="000000"/>
                </a:solidFill>
                <a:latin typeface="Times New Roman"/>
                <a:ea typeface="Times New Roman"/>
                <a:cs typeface="Times New Roman"/>
                <a:sym typeface="Times New Roman"/>
              </a:rPr>
              <a:t>P: Explain any changes to the long term plan and goals. What is the client’s homework?</a:t>
            </a:r>
            <a:br>
              <a:rPr lang="en" sz="1600"/>
            </a:br>
            <a:endParaRPr sz="2400" b="0" i="0" u="none" strike="noStrike">
              <a:solidFill>
                <a:srgbClr val="000000"/>
              </a:solidFill>
              <a:latin typeface="Noto Sans Symbols"/>
              <a:ea typeface="Noto Sans Symbols"/>
              <a:cs typeface="Noto Sans Symbols"/>
              <a:sym typeface="Noto Sans Symbol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01E7-5786-8096-26B6-59E617EBF02A}"/>
              </a:ext>
            </a:extLst>
          </p:cNvPr>
          <p:cNvSpPr>
            <a:spLocks noGrp="1"/>
          </p:cNvSpPr>
          <p:nvPr>
            <p:ph type="title"/>
          </p:nvPr>
        </p:nvSpPr>
        <p:spPr/>
        <p:txBody>
          <a:bodyPr/>
          <a:lstStyle/>
          <a:p>
            <a:r>
              <a:rPr lang="en-US" dirty="0"/>
              <a:t>What Are SOAP Notes?</a:t>
            </a:r>
          </a:p>
        </p:txBody>
      </p:sp>
      <p:sp>
        <p:nvSpPr>
          <p:cNvPr id="3" name="Text Placeholder 2">
            <a:extLst>
              <a:ext uri="{FF2B5EF4-FFF2-40B4-BE49-F238E27FC236}">
                <a16:creationId xmlns:a16="http://schemas.microsoft.com/office/drawing/2014/main" id="{78A2796B-C371-C64D-309B-D2AAD681D2B9}"/>
              </a:ext>
            </a:extLst>
          </p:cNvPr>
          <p:cNvSpPr>
            <a:spLocks noGrp="1"/>
          </p:cNvSpPr>
          <p:nvPr>
            <p:ph type="body" idx="1"/>
          </p:nvPr>
        </p:nvSpPr>
        <p:spPr/>
        <p:txBody>
          <a:bodyPr/>
          <a:lstStyle/>
          <a:p>
            <a:r>
              <a:rPr lang="en-US" dirty="0"/>
              <a:t>SOAP notes are a legal document explaining all interactions between client and medical professional</a:t>
            </a:r>
          </a:p>
          <a:p>
            <a:r>
              <a:rPr lang="en-US" dirty="0"/>
              <a:t>It includes what the client tells you, what you find, what you do, what results were achieved, what the client is expected to do after the session, and what the goal is for future sessions</a:t>
            </a:r>
          </a:p>
          <a:p>
            <a:r>
              <a:rPr lang="en-US" dirty="0"/>
              <a:t>SOAP: Subjective, Objective, Assessment, Plan</a:t>
            </a:r>
          </a:p>
        </p:txBody>
      </p:sp>
    </p:spTree>
    <p:extLst>
      <p:ext uri="{BB962C8B-B14F-4D97-AF65-F5344CB8AC3E}">
        <p14:creationId xmlns:p14="http://schemas.microsoft.com/office/powerpoint/2010/main" val="248892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552E-4727-D221-04E8-12532F5E5D2F}"/>
              </a:ext>
            </a:extLst>
          </p:cNvPr>
          <p:cNvSpPr>
            <a:spLocks noGrp="1"/>
          </p:cNvSpPr>
          <p:nvPr>
            <p:ph type="title"/>
          </p:nvPr>
        </p:nvSpPr>
        <p:spPr/>
        <p:txBody>
          <a:bodyPr/>
          <a:lstStyle/>
          <a:p>
            <a:r>
              <a:rPr lang="en-US" dirty="0"/>
              <a:t>Are SOAP Notes Required?</a:t>
            </a:r>
          </a:p>
        </p:txBody>
      </p:sp>
      <p:sp>
        <p:nvSpPr>
          <p:cNvPr id="3" name="Text Placeholder 2">
            <a:extLst>
              <a:ext uri="{FF2B5EF4-FFF2-40B4-BE49-F238E27FC236}">
                <a16:creationId xmlns:a16="http://schemas.microsoft.com/office/drawing/2014/main" id="{D12BA765-D75F-3CEF-6314-B416C7C51CD1}"/>
              </a:ext>
            </a:extLst>
          </p:cNvPr>
          <p:cNvSpPr>
            <a:spLocks noGrp="1"/>
          </p:cNvSpPr>
          <p:nvPr>
            <p:ph type="body" idx="1"/>
          </p:nvPr>
        </p:nvSpPr>
        <p:spPr/>
        <p:txBody>
          <a:bodyPr/>
          <a:lstStyle/>
          <a:p>
            <a:r>
              <a:rPr lang="en-US" dirty="0"/>
              <a:t>You must complete a SOAP note on every client</a:t>
            </a:r>
          </a:p>
          <a:p>
            <a:r>
              <a:rPr lang="en-US" dirty="0"/>
              <a:t>This is required both by law and by the massage code of ethics</a:t>
            </a:r>
          </a:p>
          <a:p>
            <a:endParaRPr lang="en-US" dirty="0"/>
          </a:p>
        </p:txBody>
      </p:sp>
    </p:spTree>
    <p:extLst>
      <p:ext uri="{BB962C8B-B14F-4D97-AF65-F5344CB8AC3E}">
        <p14:creationId xmlns:p14="http://schemas.microsoft.com/office/powerpoint/2010/main" val="277800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5B065-C407-92D2-EA26-BC7EC5699592}"/>
              </a:ext>
            </a:extLst>
          </p:cNvPr>
          <p:cNvSpPr>
            <a:spLocks noGrp="1"/>
          </p:cNvSpPr>
          <p:nvPr>
            <p:ph type="title"/>
          </p:nvPr>
        </p:nvSpPr>
        <p:spPr>
          <a:xfrm>
            <a:off x="471638" y="365126"/>
            <a:ext cx="8043712" cy="1325563"/>
          </a:xfrm>
        </p:spPr>
        <p:txBody>
          <a:bodyPr/>
          <a:lstStyle/>
          <a:p>
            <a:r>
              <a:rPr lang="en-US" dirty="0"/>
              <a:t>How To Gather Client Information</a:t>
            </a:r>
          </a:p>
        </p:txBody>
      </p:sp>
      <p:sp>
        <p:nvSpPr>
          <p:cNvPr id="3" name="Text Placeholder 2">
            <a:extLst>
              <a:ext uri="{FF2B5EF4-FFF2-40B4-BE49-F238E27FC236}">
                <a16:creationId xmlns:a16="http://schemas.microsoft.com/office/drawing/2014/main" id="{B6272AF4-CC0D-A028-A394-4A2CE1FB6418}"/>
              </a:ext>
            </a:extLst>
          </p:cNvPr>
          <p:cNvSpPr>
            <a:spLocks noGrp="1"/>
          </p:cNvSpPr>
          <p:nvPr>
            <p:ph type="body" idx="1"/>
          </p:nvPr>
        </p:nvSpPr>
        <p:spPr/>
        <p:txBody>
          <a:bodyPr/>
          <a:lstStyle/>
          <a:p>
            <a:r>
              <a:rPr lang="en-US" dirty="0"/>
              <a:t>The most common method is to have the client fill out an intake form</a:t>
            </a:r>
          </a:p>
          <a:p>
            <a:r>
              <a:rPr lang="en-US" dirty="0"/>
              <a:t>This form will include their personal information, medical history (including pathologies and medications), and what complaints/concerns bring them in for the massage session</a:t>
            </a:r>
          </a:p>
          <a:p>
            <a:r>
              <a:rPr lang="en-US" dirty="0"/>
              <a:t>You can also assess their posture and gait (walking pattern)</a:t>
            </a:r>
          </a:p>
        </p:txBody>
      </p:sp>
    </p:spTree>
    <p:extLst>
      <p:ext uri="{BB962C8B-B14F-4D97-AF65-F5344CB8AC3E}">
        <p14:creationId xmlns:p14="http://schemas.microsoft.com/office/powerpoint/2010/main" val="719657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1"/>
          <p:cNvSpPr txBox="1">
            <a:spLocks noGrp="1"/>
          </p:cNvSpPr>
          <p:nvPr>
            <p:ph type="title"/>
          </p:nvPr>
        </p:nvSpPr>
        <p:spPr>
          <a:xfrm>
            <a:off x="352338" y="365127"/>
            <a:ext cx="8422546" cy="86805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0000"/>
              </a:buClr>
              <a:buSzPts val="2400"/>
              <a:buFont typeface="Times New Roman"/>
              <a:buNone/>
            </a:pPr>
            <a:r>
              <a:rPr lang="en">
                <a:solidFill>
                  <a:srgbClr val="000000"/>
                </a:solidFill>
                <a:latin typeface="Times New Roman"/>
                <a:ea typeface="Times New Roman"/>
                <a:cs typeface="Times New Roman"/>
                <a:sym typeface="Times New Roman"/>
              </a:rPr>
              <a:t>Pre-Therapy Assessment</a:t>
            </a:r>
            <a:endParaRPr/>
          </a:p>
        </p:txBody>
      </p:sp>
      <p:sp>
        <p:nvSpPr>
          <p:cNvPr id="249" name="Google Shape;249;p21"/>
          <p:cNvSpPr txBox="1">
            <a:spLocks noGrp="1"/>
          </p:cNvSpPr>
          <p:nvPr>
            <p:ph type="body" idx="1"/>
          </p:nvPr>
        </p:nvSpPr>
        <p:spPr>
          <a:xfrm>
            <a:off x="628650" y="1501629"/>
            <a:ext cx="7886700" cy="4675334"/>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000000"/>
              </a:buClr>
              <a:buSzPts val="2400"/>
              <a:buChar char="•"/>
            </a:pPr>
            <a:r>
              <a:rPr lang="en" sz="2400" dirty="0">
                <a:solidFill>
                  <a:srgbClr val="000000"/>
                </a:solidFill>
                <a:latin typeface="Times New Roman"/>
                <a:ea typeface="Times New Roman"/>
                <a:cs typeface="Times New Roman"/>
                <a:sym typeface="Times New Roman"/>
              </a:rPr>
              <a:t>To determine which massage modalities are appropriate</a:t>
            </a:r>
            <a:endParaRPr dirty="0"/>
          </a:p>
          <a:p>
            <a:pPr marL="228600" lvl="0" indent="-228600" algn="l" rtl="0">
              <a:lnSpc>
                <a:spcPct val="90000"/>
              </a:lnSpc>
              <a:spcBef>
                <a:spcPts val="0"/>
              </a:spcBef>
              <a:spcAft>
                <a:spcPts val="0"/>
              </a:spcAft>
              <a:buClr>
                <a:srgbClr val="000000"/>
              </a:buClr>
              <a:buSzPts val="2400"/>
              <a:buChar char="•"/>
            </a:pPr>
            <a:r>
              <a:rPr lang="en" sz="2400" dirty="0">
                <a:solidFill>
                  <a:srgbClr val="000000"/>
                </a:solidFill>
                <a:latin typeface="Times New Roman"/>
                <a:ea typeface="Times New Roman"/>
                <a:cs typeface="Times New Roman"/>
                <a:sym typeface="Times New Roman"/>
              </a:rPr>
              <a:t>Is it best to send them to another health care professional</a:t>
            </a:r>
            <a:endParaRPr dirty="0"/>
          </a:p>
          <a:p>
            <a:pPr marL="228600" lvl="0" indent="-228600" algn="l" rtl="0">
              <a:lnSpc>
                <a:spcPct val="90000"/>
              </a:lnSpc>
              <a:spcBef>
                <a:spcPts val="0"/>
              </a:spcBef>
              <a:spcAft>
                <a:spcPts val="0"/>
              </a:spcAft>
              <a:buClr>
                <a:srgbClr val="000000"/>
              </a:buClr>
              <a:buSzPts val="2400"/>
              <a:buChar char="•"/>
            </a:pPr>
            <a:r>
              <a:rPr lang="en" sz="2400" dirty="0">
                <a:solidFill>
                  <a:srgbClr val="000000"/>
                </a:solidFill>
                <a:latin typeface="Times New Roman"/>
                <a:ea typeface="Times New Roman"/>
                <a:cs typeface="Times New Roman"/>
                <a:sym typeface="Times New Roman"/>
              </a:rPr>
              <a:t>Find out what you can about the client's situation and goals</a:t>
            </a:r>
            <a:endParaRPr dirty="0"/>
          </a:p>
          <a:p>
            <a:pPr marL="228600" lvl="0" indent="-228600" algn="l" rtl="0">
              <a:lnSpc>
                <a:spcPct val="90000"/>
              </a:lnSpc>
              <a:spcBef>
                <a:spcPts val="0"/>
              </a:spcBef>
              <a:spcAft>
                <a:spcPts val="0"/>
              </a:spcAft>
              <a:buClr>
                <a:srgbClr val="000000"/>
              </a:buClr>
              <a:buSzPts val="2400"/>
              <a:buChar char="•"/>
            </a:pPr>
            <a:r>
              <a:rPr lang="en" sz="2400" dirty="0">
                <a:solidFill>
                  <a:srgbClr val="000000"/>
                </a:solidFill>
                <a:latin typeface="Times New Roman"/>
                <a:ea typeface="Times New Roman"/>
                <a:cs typeface="Times New Roman"/>
                <a:sym typeface="Times New Roman"/>
              </a:rPr>
              <a:t>Includes medical history (intake form) review and therapist observations</a:t>
            </a:r>
            <a:endParaRPr dirty="0"/>
          </a:p>
          <a:p>
            <a:pPr marL="228600" lvl="0" indent="-228600" algn="l" rtl="0">
              <a:lnSpc>
                <a:spcPct val="90000"/>
              </a:lnSpc>
              <a:spcBef>
                <a:spcPts val="0"/>
              </a:spcBef>
              <a:spcAft>
                <a:spcPts val="0"/>
              </a:spcAft>
              <a:buClr>
                <a:srgbClr val="000000"/>
              </a:buClr>
              <a:buSzPts val="2400"/>
              <a:buChar char="•"/>
            </a:pPr>
            <a:r>
              <a:rPr lang="en" sz="2400" dirty="0">
                <a:solidFill>
                  <a:srgbClr val="000000"/>
                </a:solidFill>
                <a:latin typeface="Times New Roman"/>
                <a:ea typeface="Times New Roman"/>
                <a:cs typeface="Times New Roman"/>
                <a:sym typeface="Times New Roman"/>
              </a:rPr>
              <a:t>Be prepared to discuss client’s complaints in detail</a:t>
            </a:r>
            <a:endParaRPr dirty="0"/>
          </a:p>
          <a:p>
            <a:pPr marL="228600" lvl="0" indent="-228600" algn="l" rtl="0">
              <a:lnSpc>
                <a:spcPct val="90000"/>
              </a:lnSpc>
              <a:spcBef>
                <a:spcPts val="0"/>
              </a:spcBef>
              <a:spcAft>
                <a:spcPts val="0"/>
              </a:spcAft>
              <a:buClr>
                <a:srgbClr val="000000"/>
              </a:buClr>
              <a:buSzPts val="2400"/>
              <a:buChar char="•"/>
            </a:pPr>
            <a:r>
              <a:rPr lang="en" sz="2400" dirty="0">
                <a:solidFill>
                  <a:srgbClr val="000000"/>
                </a:solidFill>
                <a:latin typeface="Times New Roman"/>
                <a:ea typeface="Times New Roman"/>
                <a:cs typeface="Times New Roman"/>
                <a:sym typeface="Times New Roman"/>
              </a:rPr>
              <a:t>This information will be discussed before and after the session</a:t>
            </a:r>
          </a:p>
          <a:p>
            <a:pPr marL="228600" lvl="0" indent="-228600" algn="l" rtl="0">
              <a:lnSpc>
                <a:spcPct val="90000"/>
              </a:lnSpc>
              <a:spcBef>
                <a:spcPts val="0"/>
              </a:spcBef>
              <a:spcAft>
                <a:spcPts val="0"/>
              </a:spcAft>
              <a:buClr>
                <a:srgbClr val="000000"/>
              </a:buClr>
              <a:buSzPts val="2400"/>
              <a:buChar char="•"/>
            </a:pPr>
            <a:r>
              <a:rPr lang="en" sz="2400" dirty="0">
                <a:solidFill>
                  <a:srgbClr val="000000"/>
                </a:solidFill>
                <a:latin typeface="Times New Roman"/>
                <a:cs typeface="Times New Roman"/>
                <a:sym typeface="Times New Roman"/>
              </a:rPr>
              <a:t>Make sure to determine if it is safe to perform massage on the client (check for local and absolute contraindications)</a:t>
            </a:r>
            <a:endParaRPr dirty="0"/>
          </a:p>
          <a:p>
            <a:pPr marL="228600" lvl="0" indent="-76200" algn="l" rtl="0">
              <a:lnSpc>
                <a:spcPct val="90000"/>
              </a:lnSpc>
              <a:spcBef>
                <a:spcPts val="0"/>
              </a:spcBef>
              <a:spcAft>
                <a:spcPts val="0"/>
              </a:spcAft>
              <a:buClr>
                <a:schemeClr val="dk1"/>
              </a:buClr>
              <a:buSzPts val="2400"/>
              <a:buNone/>
            </a:pPr>
            <a:endParaRPr sz="24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2"/>
          <p:cNvSpPr txBox="1">
            <a:spLocks noGrp="1"/>
          </p:cNvSpPr>
          <p:nvPr>
            <p:ph type="title"/>
          </p:nvPr>
        </p:nvSpPr>
        <p:spPr>
          <a:xfrm>
            <a:off x="352338" y="365127"/>
            <a:ext cx="8422546" cy="86805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0000"/>
              </a:buClr>
              <a:buSzPts val="4400"/>
              <a:buFont typeface="Times New Roman"/>
              <a:buNone/>
            </a:pPr>
            <a:r>
              <a:rPr lang="en">
                <a:solidFill>
                  <a:srgbClr val="000000"/>
                </a:solidFill>
                <a:latin typeface="Times New Roman"/>
                <a:ea typeface="Times New Roman"/>
                <a:cs typeface="Times New Roman"/>
                <a:sym typeface="Times New Roman"/>
              </a:rPr>
              <a:t>Intake Form</a:t>
            </a:r>
            <a:endParaRPr/>
          </a:p>
        </p:txBody>
      </p:sp>
      <p:sp>
        <p:nvSpPr>
          <p:cNvPr id="255" name="Google Shape;255;p22"/>
          <p:cNvSpPr txBox="1">
            <a:spLocks noGrp="1"/>
          </p:cNvSpPr>
          <p:nvPr>
            <p:ph type="body" idx="1"/>
          </p:nvPr>
        </p:nvSpPr>
        <p:spPr>
          <a:xfrm>
            <a:off x="628650" y="1501629"/>
            <a:ext cx="7886700" cy="4675334"/>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Client contact information</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Type/length of session</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Have/had pathologies/surgeries</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Pregnancy</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Pain/discomfort locations</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Areas to avoid</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Policies</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Modality descriptions may be here or elsewhere</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Hours of operation may be here or elsewhere</a:t>
            </a:r>
            <a:endParaRPr/>
          </a:p>
          <a:p>
            <a:pPr marL="228600" lvl="0" indent="-76200" algn="l" rtl="0">
              <a:lnSpc>
                <a:spcPct val="90000"/>
              </a:lnSpc>
              <a:spcBef>
                <a:spcPts val="0"/>
              </a:spcBef>
              <a:spcAft>
                <a:spcPts val="0"/>
              </a:spcAft>
              <a:buClr>
                <a:schemeClr val="dk1"/>
              </a:buClr>
              <a:buSzPts val="2400"/>
              <a:buNone/>
            </a:pPr>
            <a:endParaRPr sz="2400">
              <a:solidFill>
                <a:srgbClr val="000000"/>
              </a:solidFill>
              <a:latin typeface="Times New Roman"/>
              <a:ea typeface="Times New Roman"/>
              <a:cs typeface="Times New Roman"/>
              <a:sym typeface="Times New Roman"/>
            </a:endParaRPr>
          </a:p>
          <a:p>
            <a:pPr marL="228600" lvl="0" indent="-76200" algn="l" rtl="0">
              <a:lnSpc>
                <a:spcPct val="90000"/>
              </a:lnSpc>
              <a:spcBef>
                <a:spcPts val="0"/>
              </a:spcBef>
              <a:spcAft>
                <a:spcPts val="0"/>
              </a:spcAft>
              <a:buClr>
                <a:schemeClr val="dk1"/>
              </a:buClr>
              <a:buSzPts val="2400"/>
              <a:buNone/>
            </a:pPr>
            <a:endParaRPr sz="2400">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24"/>
          <p:cNvSpPr txBox="1">
            <a:spLocks noGrp="1"/>
          </p:cNvSpPr>
          <p:nvPr>
            <p:ph type="title"/>
          </p:nvPr>
        </p:nvSpPr>
        <p:spPr>
          <a:xfrm>
            <a:off x="352338" y="365127"/>
            <a:ext cx="8422546" cy="86805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0000"/>
              </a:buClr>
              <a:buSzPts val="4400"/>
              <a:buFont typeface="Times New Roman"/>
              <a:buNone/>
            </a:pPr>
            <a:r>
              <a:rPr lang="en">
                <a:solidFill>
                  <a:srgbClr val="000000"/>
                </a:solidFill>
                <a:latin typeface="Times New Roman"/>
                <a:ea typeface="Times New Roman"/>
                <a:cs typeface="Times New Roman"/>
                <a:sym typeface="Times New Roman"/>
              </a:rPr>
              <a:t>Contraindications</a:t>
            </a:r>
            <a:endParaRPr/>
          </a:p>
        </p:txBody>
      </p:sp>
      <p:sp>
        <p:nvSpPr>
          <p:cNvPr id="267" name="Google Shape;267;p24"/>
          <p:cNvSpPr txBox="1">
            <a:spLocks noGrp="1"/>
          </p:cNvSpPr>
          <p:nvPr>
            <p:ph type="body" idx="1"/>
          </p:nvPr>
        </p:nvSpPr>
        <p:spPr>
          <a:xfrm>
            <a:off x="511725" y="1501504"/>
            <a:ext cx="7886700" cy="19275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Local contraindication</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Absolute contraindication</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Indicated with doctor’s approval</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Indicated for light work only</a:t>
            </a:r>
            <a:endParaRPr/>
          </a:p>
          <a:p>
            <a:pPr marL="228600" lvl="0" indent="-228600" algn="l" rtl="0">
              <a:lnSpc>
                <a:spcPct val="90000"/>
              </a:lnSpc>
              <a:spcBef>
                <a:spcPts val="0"/>
              </a:spcBef>
              <a:spcAft>
                <a:spcPts val="0"/>
              </a:spcAft>
              <a:buClr>
                <a:srgbClr val="000000"/>
              </a:buClr>
              <a:buSzPts val="2400"/>
              <a:buChar char="•"/>
            </a:pPr>
            <a:r>
              <a:rPr lang="en" sz="2400">
                <a:solidFill>
                  <a:srgbClr val="000000"/>
                </a:solidFill>
                <a:latin typeface="Times New Roman"/>
                <a:ea typeface="Times New Roman"/>
                <a:cs typeface="Times New Roman"/>
                <a:sym typeface="Times New Roman"/>
              </a:rPr>
              <a:t>Indicated subacute</a:t>
            </a:r>
            <a:endParaRPr/>
          </a:p>
          <a:p>
            <a:pPr marL="228600" lvl="0" indent="-76200" algn="l" rtl="0">
              <a:lnSpc>
                <a:spcPct val="90000"/>
              </a:lnSpc>
              <a:spcBef>
                <a:spcPts val="0"/>
              </a:spcBef>
              <a:spcAft>
                <a:spcPts val="0"/>
              </a:spcAft>
              <a:buClr>
                <a:schemeClr val="dk1"/>
              </a:buClr>
              <a:buSzPts val="2400"/>
              <a:buNone/>
            </a:pPr>
            <a:endParaRPr sz="2400">
              <a:solidFill>
                <a:srgbClr val="000000"/>
              </a:solidFill>
              <a:latin typeface="Times New Roman"/>
              <a:ea typeface="Times New Roman"/>
              <a:cs typeface="Times New Roman"/>
              <a:sym typeface="Times New Roman"/>
            </a:endParaRPr>
          </a:p>
          <a:p>
            <a:pPr marL="228600" lvl="0" indent="-76200" algn="l" rtl="0">
              <a:lnSpc>
                <a:spcPct val="90000"/>
              </a:lnSpc>
              <a:spcBef>
                <a:spcPts val="0"/>
              </a:spcBef>
              <a:spcAft>
                <a:spcPts val="0"/>
              </a:spcAft>
              <a:buClr>
                <a:schemeClr val="dk1"/>
              </a:buClr>
              <a:buSzPts val="2400"/>
              <a:buNone/>
            </a:pPr>
            <a:endParaRPr sz="2400">
              <a:solidFill>
                <a:srgbClr val="000000"/>
              </a:solidFill>
              <a:latin typeface="Times New Roman"/>
              <a:ea typeface="Times New Roman"/>
              <a:cs typeface="Times New Roman"/>
              <a:sym typeface="Times New Roman"/>
            </a:endParaRPr>
          </a:p>
        </p:txBody>
      </p:sp>
      <p:sp>
        <p:nvSpPr>
          <p:cNvPr id="268" name="Google Shape;268;p24"/>
          <p:cNvSpPr txBox="1"/>
          <p:nvPr/>
        </p:nvSpPr>
        <p:spPr>
          <a:xfrm>
            <a:off x="511725" y="4040100"/>
            <a:ext cx="3525900" cy="2616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rgbClr val="000000"/>
                </a:solidFill>
                <a:latin typeface="Times New Roman"/>
                <a:ea typeface="Times New Roman"/>
                <a:cs typeface="Times New Roman"/>
                <a:sym typeface="Times New Roman"/>
              </a:rPr>
              <a:t>Unmedicated HBP</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rgbClr val="000000"/>
                </a:solidFill>
                <a:latin typeface="Times New Roman"/>
                <a:ea typeface="Times New Roman"/>
                <a:cs typeface="Times New Roman"/>
                <a:sym typeface="Times New Roman"/>
              </a:rPr>
              <a:t>Clots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rgbClr val="000000"/>
                </a:solidFill>
                <a:latin typeface="Times New Roman"/>
                <a:ea typeface="Times New Roman"/>
                <a:cs typeface="Times New Roman"/>
                <a:sym typeface="Times New Roman"/>
              </a:rPr>
              <a:t>Varicose veins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rgbClr val="000000"/>
                </a:solidFill>
                <a:latin typeface="Times New Roman"/>
                <a:ea typeface="Times New Roman"/>
                <a:cs typeface="Times New Roman"/>
                <a:sym typeface="Times New Roman"/>
              </a:rPr>
              <a:t>Contagious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rgbClr val="000000"/>
                </a:solidFill>
                <a:latin typeface="Times New Roman"/>
                <a:ea typeface="Times New Roman"/>
                <a:cs typeface="Times New Roman"/>
                <a:sym typeface="Times New Roman"/>
              </a:rPr>
              <a:t>Osteoporosis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rgbClr val="000000"/>
                </a:solidFill>
                <a:latin typeface="Times New Roman"/>
                <a:ea typeface="Times New Roman"/>
                <a:cs typeface="Times New Roman"/>
                <a:sym typeface="Times New Roman"/>
              </a:rPr>
              <a:t>Inflammation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Times New Roman"/>
              <a:ea typeface="Times New Roman"/>
              <a:cs typeface="Times New Roman"/>
              <a:sym typeface="Times New Roman"/>
            </a:endParaRPr>
          </a:p>
        </p:txBody>
      </p:sp>
      <p:sp>
        <p:nvSpPr>
          <p:cNvPr id="269" name="Google Shape;269;p24"/>
          <p:cNvSpPr txBox="1"/>
          <p:nvPr/>
        </p:nvSpPr>
        <p:spPr>
          <a:xfrm>
            <a:off x="4438525" y="4068400"/>
            <a:ext cx="3636600" cy="2616600"/>
          </a:xfrm>
          <a:prstGeom prst="rect">
            <a:avLst/>
          </a:prstGeom>
          <a:noFill/>
          <a:ln>
            <a:noFill/>
          </a:ln>
        </p:spPr>
        <p:txBody>
          <a:bodyPr spcFirstLastPara="1" wrap="square" lIns="91425" tIns="91425" rIns="91425" bIns="91425" anchor="t" anchorCtr="0">
            <a:noAutofit/>
          </a:bodyPr>
          <a:lstStyle/>
          <a:p>
            <a:pPr marL="342900" marR="0" lvl="0" indent="-342900" algn="l" rtl="0">
              <a:lnSpc>
                <a:spcPct val="100000"/>
              </a:lnSpc>
              <a:spcBef>
                <a:spcPts val="0"/>
              </a:spcBef>
              <a:spcAft>
                <a:spcPts val="0"/>
              </a:spcAft>
              <a:buClr>
                <a:schemeClr val="dk1"/>
              </a:buClr>
              <a:buSzPts val="2400"/>
              <a:buFont typeface="Arial"/>
              <a:buChar char="•"/>
            </a:pPr>
            <a:r>
              <a:rPr lang="en" sz="2400" b="0" i="0" u="none" strike="noStrike" cap="none">
                <a:solidFill>
                  <a:schemeClr val="dk1"/>
                </a:solidFill>
                <a:latin typeface="Times New Roman"/>
                <a:ea typeface="Times New Roman"/>
                <a:cs typeface="Times New Roman"/>
                <a:sym typeface="Times New Roman"/>
              </a:rPr>
              <a:t>Intoxication</a:t>
            </a:r>
            <a:endParaRPr sz="1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400"/>
              <a:buFont typeface="Arial"/>
              <a:buChar char="•"/>
            </a:pPr>
            <a:r>
              <a:rPr lang="en" sz="2400" b="0" i="0" u="none" strike="noStrike" cap="none">
                <a:solidFill>
                  <a:schemeClr val="dk1"/>
                </a:solidFill>
                <a:latin typeface="Times New Roman"/>
                <a:ea typeface="Times New Roman"/>
                <a:cs typeface="Times New Roman"/>
                <a:sym typeface="Times New Roman"/>
              </a:rPr>
              <a:t>Neuropathy</a:t>
            </a:r>
            <a:endParaRPr sz="1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400"/>
              <a:buFont typeface="Arial"/>
              <a:buChar char="•"/>
            </a:pPr>
            <a:r>
              <a:rPr lang="en" sz="2400" b="0" i="0" u="none" strike="noStrike" cap="none">
                <a:solidFill>
                  <a:schemeClr val="dk1"/>
                </a:solidFill>
                <a:latin typeface="Times New Roman"/>
                <a:ea typeface="Times New Roman"/>
                <a:cs typeface="Times New Roman"/>
                <a:sym typeface="Times New Roman"/>
              </a:rPr>
              <a:t>Pregnancy</a:t>
            </a:r>
            <a:endParaRPr sz="1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400"/>
              <a:buFont typeface="Arial"/>
              <a:buChar char="•"/>
            </a:pPr>
            <a:r>
              <a:rPr lang="en" sz="2400" b="0" i="0" u="none" strike="noStrike" cap="none">
                <a:solidFill>
                  <a:schemeClr val="dk1"/>
                </a:solidFill>
                <a:latin typeface="Times New Roman"/>
                <a:ea typeface="Times New Roman"/>
                <a:cs typeface="Times New Roman"/>
                <a:sym typeface="Times New Roman"/>
              </a:rPr>
              <a:t>Immunocompromised</a:t>
            </a:r>
            <a:endParaRPr sz="1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400"/>
              <a:buFont typeface="Arial"/>
              <a:buChar char="•"/>
            </a:pPr>
            <a:r>
              <a:rPr lang="en" sz="2400" b="0" i="0" u="none" strike="noStrike" cap="none">
                <a:solidFill>
                  <a:schemeClr val="dk1"/>
                </a:solidFill>
                <a:latin typeface="Times New Roman"/>
                <a:ea typeface="Times New Roman"/>
                <a:cs typeface="Times New Roman"/>
                <a:sym typeface="Times New Roman"/>
              </a:rPr>
              <a:t>Open wounds</a:t>
            </a: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37"/>
          <p:cNvSpPr txBox="1">
            <a:spLocks noGrp="1"/>
          </p:cNvSpPr>
          <p:nvPr>
            <p:ph type="title"/>
          </p:nvPr>
        </p:nvSpPr>
        <p:spPr>
          <a:xfrm>
            <a:off x="352338" y="365127"/>
            <a:ext cx="8422546" cy="86805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0000"/>
              </a:buClr>
              <a:buSzPts val="4400"/>
              <a:buFont typeface="Times New Roman"/>
              <a:buNone/>
            </a:pPr>
            <a:r>
              <a:rPr lang="en">
                <a:solidFill>
                  <a:srgbClr val="000000"/>
                </a:solidFill>
                <a:latin typeface="Times New Roman"/>
                <a:ea typeface="Times New Roman"/>
                <a:cs typeface="Times New Roman"/>
                <a:sym typeface="Times New Roman"/>
              </a:rPr>
              <a:t>SOAP Notes: Subjective</a:t>
            </a:r>
            <a:endParaRPr/>
          </a:p>
        </p:txBody>
      </p:sp>
      <p:sp>
        <p:nvSpPr>
          <p:cNvPr id="349" name="Google Shape;349;p37"/>
          <p:cNvSpPr txBox="1">
            <a:spLocks noGrp="1"/>
          </p:cNvSpPr>
          <p:nvPr>
            <p:ph type="body" idx="1"/>
          </p:nvPr>
        </p:nvSpPr>
        <p:spPr>
          <a:xfrm>
            <a:off x="428323" y="1501629"/>
            <a:ext cx="8263289" cy="4675334"/>
          </a:xfrm>
          <a:prstGeom prst="rect">
            <a:avLst/>
          </a:prstGeom>
          <a:noFill/>
          <a:ln>
            <a:noFill/>
          </a:ln>
        </p:spPr>
        <p:txBody>
          <a:bodyPr spcFirstLastPara="1" wrap="square" lIns="91425" tIns="45700" rIns="91425" bIns="45700" anchor="t" anchorCtr="0">
            <a:noAutofit/>
          </a:bodyPr>
          <a:lstStyle/>
          <a:p>
            <a:pPr marL="228600" lvl="0" indent="0" algn="l" rtl="0">
              <a:lnSpc>
                <a:spcPct val="90000"/>
              </a:lnSpc>
              <a:spcBef>
                <a:spcPts val="0"/>
              </a:spcBef>
              <a:spcAft>
                <a:spcPts val="0"/>
              </a:spcAft>
              <a:buClr>
                <a:srgbClr val="000000"/>
              </a:buClr>
              <a:buSzPts val="1800"/>
              <a:buNone/>
            </a:pPr>
            <a:r>
              <a:rPr lang="en" sz="1800" b="0" i="0" u="none" strike="noStrike" dirty="0">
                <a:solidFill>
                  <a:srgbClr val="000000"/>
                </a:solidFill>
                <a:latin typeface="Times New Roman"/>
                <a:ea typeface="Times New Roman"/>
                <a:cs typeface="Times New Roman"/>
                <a:sym typeface="Times New Roman"/>
              </a:rPr>
              <a:t>Subjective: Anything relevant the client tells you. This must include PPALM.</a:t>
            </a:r>
            <a:endParaRPr sz="1600" b="0" dirty="0"/>
          </a:p>
          <a:p>
            <a:pPr marL="6858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Purpose- Why is the client here?</a:t>
            </a:r>
            <a:endParaRPr sz="1600" b="0" dirty="0"/>
          </a:p>
          <a:p>
            <a:pPr marL="6858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Pain- For each pain you will be working on, you must do OPPQRST*</a:t>
            </a:r>
            <a:endParaRPr sz="1600" b="0" dirty="0"/>
          </a:p>
          <a:p>
            <a:pPr marL="6858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Allergies- List all allergies of the client or write “NKA”</a:t>
            </a:r>
            <a:endParaRPr sz="1600" b="0" dirty="0"/>
          </a:p>
          <a:p>
            <a:pPr marL="6858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Lifestyle- Job and physical activity</a:t>
            </a:r>
            <a:endParaRPr sz="1600" dirty="0"/>
          </a:p>
          <a:p>
            <a:pPr marL="6858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Medical History- surgery, break/sprain/strain, accident, meds/OTC’s, pathologies</a:t>
            </a:r>
            <a:endParaRPr dirty="0"/>
          </a:p>
          <a:p>
            <a:pPr marL="0" lvl="0" indent="0" algn="l" rtl="0">
              <a:lnSpc>
                <a:spcPct val="90000"/>
              </a:lnSpc>
              <a:spcBef>
                <a:spcPts val="0"/>
              </a:spcBef>
              <a:spcAft>
                <a:spcPts val="0"/>
              </a:spcAft>
              <a:buClr>
                <a:schemeClr val="dk1"/>
              </a:buClr>
              <a:buSzPts val="1800"/>
              <a:buNone/>
            </a:pPr>
            <a:endParaRPr sz="1800" b="0" i="0" u="none" strike="noStrike" dirty="0">
              <a:solidFill>
                <a:srgbClr val="000000"/>
              </a:solidFill>
              <a:latin typeface="Times New Roman"/>
              <a:ea typeface="Times New Roman"/>
              <a:cs typeface="Times New Roman"/>
              <a:sym typeface="Times New Roman"/>
            </a:endParaRPr>
          </a:p>
          <a:p>
            <a:pPr marL="0" lvl="0" indent="0" algn="l" rtl="0">
              <a:lnSpc>
                <a:spcPct val="90000"/>
              </a:lnSpc>
              <a:spcBef>
                <a:spcPts val="0"/>
              </a:spcBef>
              <a:spcAft>
                <a:spcPts val="0"/>
              </a:spcAft>
              <a:buClr>
                <a:schemeClr val="dk1"/>
              </a:buClr>
              <a:buSzPts val="1800"/>
              <a:buNone/>
            </a:pPr>
            <a:endParaRPr sz="1800" b="0" i="0" u="none" strike="noStrike" dirty="0">
              <a:solidFill>
                <a:srgbClr val="000000"/>
              </a:solidFill>
              <a:latin typeface="Times New Roman"/>
              <a:ea typeface="Times New Roman"/>
              <a:cs typeface="Times New Roman"/>
              <a:sym typeface="Times New Roman"/>
            </a:endParaRPr>
          </a:p>
          <a:p>
            <a:pPr marL="0" lvl="0" indent="0" algn="l" rtl="0">
              <a:lnSpc>
                <a:spcPct val="90000"/>
              </a:lnSpc>
              <a:spcBef>
                <a:spcPts val="0"/>
              </a:spcBef>
              <a:spcAft>
                <a:spcPts val="0"/>
              </a:spcAft>
              <a:buClr>
                <a:srgbClr val="000000"/>
              </a:buClr>
              <a:buSzPts val="1800"/>
              <a:buNone/>
            </a:pPr>
            <a:r>
              <a:rPr lang="en" sz="1800" b="0" i="0" u="none" strike="noStrike" dirty="0">
                <a:solidFill>
                  <a:srgbClr val="000000"/>
                </a:solidFill>
                <a:latin typeface="Times New Roman"/>
                <a:ea typeface="Times New Roman"/>
                <a:cs typeface="Times New Roman"/>
                <a:sym typeface="Times New Roman"/>
              </a:rPr>
              <a:t>*OPPQRST: Onset: When did it start?</a:t>
            </a:r>
            <a:endParaRPr sz="1200" b="0" dirty="0"/>
          </a:p>
          <a:p>
            <a:pPr marL="9144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Provocative: What causes the pain to become more severe?</a:t>
            </a:r>
            <a:endParaRPr sz="1200" b="0" dirty="0"/>
          </a:p>
          <a:p>
            <a:pPr marL="9144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Palliative: What reduces the pain? Have you tried heat, cold, meds?</a:t>
            </a:r>
            <a:endParaRPr sz="1200" b="0" dirty="0"/>
          </a:p>
          <a:p>
            <a:pPr marL="9144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Quality: Describe the pain.</a:t>
            </a:r>
            <a:endParaRPr sz="1200" b="0" dirty="0"/>
          </a:p>
          <a:p>
            <a:pPr marL="9144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Region/Radiation: Where is the pain? Does the pain radiate? To where?</a:t>
            </a:r>
            <a:endParaRPr sz="1200" b="0" dirty="0"/>
          </a:p>
          <a:p>
            <a:pPr marL="9144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Severity: Current pain level?</a:t>
            </a:r>
            <a:endParaRPr sz="1200" b="0" dirty="0"/>
          </a:p>
          <a:p>
            <a:pPr marL="914400" lvl="0" indent="-457200" algn="l" rtl="0">
              <a:lnSpc>
                <a:spcPct val="90000"/>
              </a:lnSpc>
              <a:spcBef>
                <a:spcPts val="0"/>
              </a:spcBef>
              <a:spcAft>
                <a:spcPts val="0"/>
              </a:spcAft>
              <a:buClr>
                <a:srgbClr val="000000"/>
              </a:buClr>
              <a:buSzPts val="1800"/>
              <a:buChar char="•"/>
            </a:pPr>
            <a:r>
              <a:rPr lang="en" sz="1800" b="0" i="0" u="none" strike="noStrike" dirty="0">
                <a:solidFill>
                  <a:srgbClr val="000000"/>
                </a:solidFill>
                <a:latin typeface="Times New Roman"/>
                <a:ea typeface="Times New Roman"/>
                <a:cs typeface="Times New Roman"/>
                <a:sym typeface="Times New Roman"/>
              </a:rPr>
              <a:t>Time: When is the pain the worst?</a:t>
            </a:r>
          </a:p>
          <a:p>
            <a:pPr marL="914400" lvl="0" indent="-457200" algn="l" rtl="0">
              <a:lnSpc>
                <a:spcPct val="90000"/>
              </a:lnSpc>
              <a:spcBef>
                <a:spcPts val="0"/>
              </a:spcBef>
              <a:spcAft>
                <a:spcPts val="0"/>
              </a:spcAft>
              <a:buClr>
                <a:srgbClr val="000000"/>
              </a:buClr>
              <a:buSzPts val="1800"/>
              <a:buChar char="•"/>
            </a:pPr>
            <a:endParaRPr lang="en" sz="1800" dirty="0">
              <a:solidFill>
                <a:srgbClr val="000000"/>
              </a:solidFill>
              <a:latin typeface="Times New Roman"/>
              <a:cs typeface="Times New Roman"/>
              <a:sym typeface="Times New Roman"/>
            </a:endParaRPr>
          </a:p>
          <a:p>
            <a:pPr lvl="0" indent="0" algn="l" rtl="0">
              <a:lnSpc>
                <a:spcPct val="90000"/>
              </a:lnSpc>
              <a:spcBef>
                <a:spcPts val="0"/>
              </a:spcBef>
              <a:spcAft>
                <a:spcPts val="0"/>
              </a:spcAft>
              <a:buClr>
                <a:srgbClr val="000000"/>
              </a:buClr>
              <a:buSzPts val="1800"/>
              <a:buNone/>
            </a:pPr>
            <a:r>
              <a:rPr lang="en" sz="1800" dirty="0">
                <a:solidFill>
                  <a:srgbClr val="000000"/>
                </a:solidFill>
                <a:latin typeface="Times New Roman"/>
                <a:cs typeface="Times New Roman"/>
                <a:sym typeface="Times New Roman"/>
              </a:rPr>
              <a:t>Sometimes LIFDOAR/LIFDOARQ are used instead of OPPQRST (see next slide)</a:t>
            </a:r>
            <a:br>
              <a:rPr lang="en" sz="1200" dirty="0"/>
            </a:br>
            <a:endParaRPr sz="18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38"/>
          <p:cNvSpPr txBox="1">
            <a:spLocks noGrp="1"/>
          </p:cNvSpPr>
          <p:nvPr>
            <p:ph type="title"/>
          </p:nvPr>
        </p:nvSpPr>
        <p:spPr>
          <a:xfrm>
            <a:off x="352338" y="365127"/>
            <a:ext cx="8422500" cy="8682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0000"/>
              </a:buClr>
              <a:buSzPts val="4400"/>
              <a:buFont typeface="Times New Roman"/>
              <a:buNone/>
            </a:pPr>
            <a:r>
              <a:rPr lang="en">
                <a:solidFill>
                  <a:srgbClr val="000000"/>
                </a:solidFill>
                <a:latin typeface="Times New Roman"/>
                <a:ea typeface="Times New Roman"/>
                <a:cs typeface="Times New Roman"/>
                <a:sym typeface="Times New Roman"/>
              </a:rPr>
              <a:t>SOAP Notes: Pain</a:t>
            </a:r>
            <a:endParaRPr/>
          </a:p>
        </p:txBody>
      </p:sp>
      <p:sp>
        <p:nvSpPr>
          <p:cNvPr id="355" name="Google Shape;355;p38"/>
          <p:cNvSpPr txBox="1">
            <a:spLocks noGrp="1"/>
          </p:cNvSpPr>
          <p:nvPr>
            <p:ph type="body" idx="1"/>
          </p:nvPr>
        </p:nvSpPr>
        <p:spPr>
          <a:xfrm>
            <a:off x="673075" y="1762050"/>
            <a:ext cx="4086618" cy="47307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000000"/>
              </a:buClr>
              <a:buSzPts val="2400"/>
              <a:buFont typeface="Arial"/>
              <a:buChar char="•"/>
            </a:pPr>
            <a:r>
              <a:rPr lang="en" sz="2400" b="0" i="0" u="none" strike="noStrike" dirty="0">
                <a:solidFill>
                  <a:srgbClr val="000000"/>
                </a:solidFill>
                <a:latin typeface="Times New Roman"/>
                <a:ea typeface="Times New Roman"/>
                <a:cs typeface="Times New Roman"/>
                <a:sym typeface="Times New Roman"/>
              </a:rPr>
              <a:t>OPPQRST</a:t>
            </a:r>
            <a:endParaRPr dirty="0"/>
          </a:p>
          <a:p>
            <a:pPr marL="685800" lvl="1" indent="-228600" algn="l" rtl="0">
              <a:lnSpc>
                <a:spcPct val="90000"/>
              </a:lnSpc>
              <a:spcBef>
                <a:spcPts val="0"/>
              </a:spcBef>
              <a:spcAft>
                <a:spcPts val="0"/>
              </a:spcAft>
              <a:buClr>
                <a:srgbClr val="000000"/>
              </a:buClr>
              <a:buSzPts val="2400"/>
              <a:buChar char="•"/>
            </a:pPr>
            <a:r>
              <a:rPr lang="en" dirty="0">
                <a:solidFill>
                  <a:srgbClr val="000000"/>
                </a:solidFill>
                <a:latin typeface="Times New Roman"/>
                <a:ea typeface="Times New Roman"/>
                <a:cs typeface="Times New Roman"/>
                <a:sym typeface="Times New Roman"/>
              </a:rPr>
              <a:t>Onset</a:t>
            </a:r>
            <a:endParaRPr dirty="0"/>
          </a:p>
          <a:p>
            <a:pPr marL="685800" lvl="1" indent="-228600" algn="l" rtl="0">
              <a:lnSpc>
                <a:spcPct val="90000"/>
              </a:lnSpc>
              <a:spcBef>
                <a:spcPts val="0"/>
              </a:spcBef>
              <a:spcAft>
                <a:spcPts val="0"/>
              </a:spcAft>
              <a:buClr>
                <a:srgbClr val="000000"/>
              </a:buClr>
              <a:buSzPts val="2400"/>
              <a:buChar char="•"/>
            </a:pPr>
            <a:r>
              <a:rPr lang="en" b="0" i="0" u="none" strike="noStrike" dirty="0">
                <a:solidFill>
                  <a:srgbClr val="000000"/>
                </a:solidFill>
                <a:latin typeface="Times New Roman"/>
                <a:ea typeface="Times New Roman"/>
                <a:cs typeface="Times New Roman"/>
                <a:sym typeface="Times New Roman"/>
              </a:rPr>
              <a:t>Provocative</a:t>
            </a:r>
            <a:endParaRPr dirty="0"/>
          </a:p>
          <a:p>
            <a:pPr marL="685800" lvl="1" indent="-228600" algn="l" rtl="0">
              <a:lnSpc>
                <a:spcPct val="90000"/>
              </a:lnSpc>
              <a:spcBef>
                <a:spcPts val="0"/>
              </a:spcBef>
              <a:spcAft>
                <a:spcPts val="0"/>
              </a:spcAft>
              <a:buClr>
                <a:srgbClr val="000000"/>
              </a:buClr>
              <a:buSzPts val="2400"/>
              <a:buChar char="•"/>
            </a:pPr>
            <a:r>
              <a:rPr lang="en" dirty="0">
                <a:solidFill>
                  <a:srgbClr val="000000"/>
                </a:solidFill>
                <a:latin typeface="Times New Roman"/>
                <a:ea typeface="Times New Roman"/>
                <a:cs typeface="Times New Roman"/>
                <a:sym typeface="Times New Roman"/>
              </a:rPr>
              <a:t>Palliative</a:t>
            </a:r>
            <a:endParaRPr dirty="0"/>
          </a:p>
          <a:p>
            <a:pPr marL="685800" lvl="1" indent="-228600" algn="l" rtl="0">
              <a:lnSpc>
                <a:spcPct val="90000"/>
              </a:lnSpc>
              <a:spcBef>
                <a:spcPts val="0"/>
              </a:spcBef>
              <a:spcAft>
                <a:spcPts val="0"/>
              </a:spcAft>
              <a:buClr>
                <a:srgbClr val="000000"/>
              </a:buClr>
              <a:buSzPts val="2400"/>
              <a:buChar char="•"/>
            </a:pPr>
            <a:r>
              <a:rPr lang="en" b="0" i="0" u="none" strike="noStrike" dirty="0">
                <a:solidFill>
                  <a:srgbClr val="000000"/>
                </a:solidFill>
                <a:latin typeface="Times New Roman"/>
                <a:ea typeface="Times New Roman"/>
                <a:cs typeface="Times New Roman"/>
                <a:sym typeface="Times New Roman"/>
              </a:rPr>
              <a:t>Qualit</a:t>
            </a:r>
            <a:r>
              <a:rPr lang="en" dirty="0">
                <a:solidFill>
                  <a:srgbClr val="000000"/>
                </a:solidFill>
                <a:latin typeface="Times New Roman"/>
                <a:ea typeface="Times New Roman"/>
                <a:cs typeface="Times New Roman"/>
                <a:sym typeface="Times New Roman"/>
              </a:rPr>
              <a:t>y</a:t>
            </a:r>
            <a:endParaRPr dirty="0"/>
          </a:p>
          <a:p>
            <a:pPr marL="685800" lvl="1" indent="-228600" algn="l" rtl="0">
              <a:lnSpc>
                <a:spcPct val="90000"/>
              </a:lnSpc>
              <a:spcBef>
                <a:spcPts val="0"/>
              </a:spcBef>
              <a:spcAft>
                <a:spcPts val="0"/>
              </a:spcAft>
              <a:buClr>
                <a:srgbClr val="000000"/>
              </a:buClr>
              <a:buSzPts val="2400"/>
              <a:buChar char="•"/>
            </a:pPr>
            <a:r>
              <a:rPr lang="en" b="0" i="0" u="none" strike="noStrike" dirty="0">
                <a:solidFill>
                  <a:srgbClr val="000000"/>
                </a:solidFill>
                <a:latin typeface="Times New Roman"/>
                <a:ea typeface="Times New Roman"/>
                <a:cs typeface="Times New Roman"/>
                <a:sym typeface="Times New Roman"/>
              </a:rPr>
              <a:t>Radiation</a:t>
            </a:r>
            <a:endParaRPr dirty="0"/>
          </a:p>
          <a:p>
            <a:pPr marL="685800" lvl="1" indent="-228600" algn="l" rtl="0">
              <a:lnSpc>
                <a:spcPct val="90000"/>
              </a:lnSpc>
              <a:spcBef>
                <a:spcPts val="0"/>
              </a:spcBef>
              <a:spcAft>
                <a:spcPts val="0"/>
              </a:spcAft>
              <a:buClr>
                <a:srgbClr val="000000"/>
              </a:buClr>
              <a:buSzPts val="2400"/>
              <a:buChar char="•"/>
            </a:pPr>
            <a:r>
              <a:rPr lang="en" dirty="0">
                <a:solidFill>
                  <a:srgbClr val="000000"/>
                </a:solidFill>
                <a:latin typeface="Times New Roman"/>
                <a:ea typeface="Times New Roman"/>
                <a:cs typeface="Times New Roman"/>
                <a:sym typeface="Times New Roman"/>
              </a:rPr>
              <a:t>Severity</a:t>
            </a:r>
            <a:endParaRPr dirty="0"/>
          </a:p>
          <a:p>
            <a:pPr marL="685800" lvl="1" indent="-228600" algn="l" rtl="0">
              <a:lnSpc>
                <a:spcPct val="90000"/>
              </a:lnSpc>
              <a:spcBef>
                <a:spcPts val="0"/>
              </a:spcBef>
              <a:spcAft>
                <a:spcPts val="0"/>
              </a:spcAft>
              <a:buClr>
                <a:srgbClr val="000000"/>
              </a:buClr>
              <a:buSzPts val="2400"/>
              <a:buChar char="•"/>
            </a:pPr>
            <a:r>
              <a:rPr lang="en" b="0" i="0" u="none" strike="noStrike" dirty="0">
                <a:solidFill>
                  <a:srgbClr val="000000"/>
                </a:solidFill>
                <a:latin typeface="Times New Roman"/>
                <a:ea typeface="Times New Roman"/>
                <a:cs typeface="Times New Roman"/>
                <a:sym typeface="Times New Roman"/>
              </a:rPr>
              <a:t>Time</a:t>
            </a:r>
          </a:p>
          <a:p>
            <a:pPr marL="685800" lvl="1" indent="-228600" algn="l" rtl="0">
              <a:lnSpc>
                <a:spcPct val="90000"/>
              </a:lnSpc>
              <a:spcBef>
                <a:spcPts val="0"/>
              </a:spcBef>
              <a:spcAft>
                <a:spcPts val="0"/>
              </a:spcAft>
              <a:buClr>
                <a:srgbClr val="000000"/>
              </a:buClr>
              <a:buSzPts val="2400"/>
              <a:buChar char="•"/>
            </a:pPr>
            <a:endParaRPr lang="en" dirty="0">
              <a:solidFill>
                <a:srgbClr val="000000"/>
              </a:solidFill>
              <a:latin typeface="Times New Roman"/>
              <a:cs typeface="Times New Roman"/>
              <a:sym typeface="Times New Roman"/>
            </a:endParaRPr>
          </a:p>
          <a:p>
            <a:pPr marL="685800" lvl="1" indent="-228600" algn="l" rtl="0">
              <a:lnSpc>
                <a:spcPct val="90000"/>
              </a:lnSpc>
              <a:spcBef>
                <a:spcPts val="0"/>
              </a:spcBef>
              <a:spcAft>
                <a:spcPts val="0"/>
              </a:spcAft>
              <a:buClr>
                <a:srgbClr val="000000"/>
              </a:buClr>
              <a:buSzPts val="2400"/>
              <a:buChar char="•"/>
            </a:pPr>
            <a:r>
              <a:rPr lang="en" dirty="0">
                <a:solidFill>
                  <a:srgbClr val="000000"/>
                </a:solidFill>
                <a:latin typeface="Times New Roman"/>
                <a:cs typeface="Times New Roman"/>
                <a:sym typeface="Times New Roman"/>
              </a:rPr>
              <a:t>Region or Site may replace the above options in some textbooks</a:t>
            </a:r>
            <a:endParaRPr dirty="0"/>
          </a:p>
          <a:p>
            <a:pPr marL="0" lvl="0" indent="0" algn="l" rtl="0">
              <a:lnSpc>
                <a:spcPct val="90000"/>
              </a:lnSpc>
              <a:spcBef>
                <a:spcPts val="0"/>
              </a:spcBef>
              <a:spcAft>
                <a:spcPts val="0"/>
              </a:spcAft>
              <a:buSzPts val="1800"/>
              <a:buNone/>
            </a:pPr>
            <a:endParaRPr b="0" i="0" u="none" strike="noStrike" dirty="0">
              <a:solidFill>
                <a:srgbClr val="000000"/>
              </a:solidFill>
              <a:latin typeface="Noto Sans Symbols"/>
              <a:ea typeface="Noto Sans Symbols"/>
              <a:cs typeface="Noto Sans Symbols"/>
              <a:sym typeface="Noto Sans Symbols"/>
            </a:endParaRPr>
          </a:p>
        </p:txBody>
      </p:sp>
      <p:sp>
        <p:nvSpPr>
          <p:cNvPr id="356" name="Google Shape;356;p38"/>
          <p:cNvSpPr txBox="1"/>
          <p:nvPr/>
        </p:nvSpPr>
        <p:spPr>
          <a:xfrm>
            <a:off x="4977568" y="1762050"/>
            <a:ext cx="3135600" cy="4730700"/>
          </a:xfrm>
          <a:prstGeom prst="rect">
            <a:avLst/>
          </a:prstGeom>
          <a:noFill/>
          <a:ln>
            <a:noFill/>
          </a:ln>
        </p:spPr>
        <p:txBody>
          <a:bodyPr spcFirstLastPara="1" wrap="square" lIns="91425" tIns="91425" rIns="91425" bIns="91425" anchor="t" anchorCtr="0">
            <a:noAutofit/>
          </a:bodyPr>
          <a:lstStyle/>
          <a:p>
            <a:pPr marL="228600" marR="0" lvl="0"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LIFDOARQ</a:t>
            </a:r>
            <a:endParaRPr sz="28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Location</a:t>
            </a:r>
            <a:endParaRPr sz="24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Intensity</a:t>
            </a:r>
            <a:endParaRPr sz="24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Frequency</a:t>
            </a:r>
            <a:endParaRPr sz="24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Duration</a:t>
            </a:r>
            <a:endParaRPr sz="24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Onset</a:t>
            </a:r>
            <a:endParaRPr sz="24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Aggravates</a:t>
            </a:r>
            <a:endParaRPr sz="24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Relieves</a:t>
            </a:r>
            <a:endParaRPr sz="2400" b="0" i="0" u="none" strike="noStrike" cap="none" dirty="0">
              <a:solidFill>
                <a:schemeClr val="dk1"/>
              </a:solidFill>
              <a:latin typeface="Calibri"/>
              <a:ea typeface="Calibri"/>
              <a:cs typeface="Calibri"/>
              <a:sym typeface="Calibri"/>
            </a:endParaRPr>
          </a:p>
          <a:p>
            <a:pPr marL="685800" marR="0" lvl="1" indent="-228600" algn="l" rtl="0">
              <a:lnSpc>
                <a:spcPct val="90000"/>
              </a:lnSpc>
              <a:spcBef>
                <a:spcPts val="0"/>
              </a:spcBef>
              <a:spcAft>
                <a:spcPts val="0"/>
              </a:spcAft>
              <a:buClr>
                <a:schemeClr val="dk1"/>
              </a:buClr>
              <a:buSzPts val="2400"/>
              <a:buFont typeface="Arial"/>
              <a:buChar char="•"/>
            </a:pPr>
            <a:r>
              <a:rPr lang="en" sz="2400" b="0" i="0" u="none" strike="noStrike" cap="none" dirty="0">
                <a:solidFill>
                  <a:schemeClr val="dk1"/>
                </a:solidFill>
                <a:latin typeface="Times New Roman"/>
                <a:ea typeface="Times New Roman"/>
                <a:cs typeface="Times New Roman"/>
                <a:sym typeface="Times New Roman"/>
              </a:rPr>
              <a:t>Quality</a:t>
            </a:r>
            <a:endParaRPr sz="2400" b="0" i="0" u="none" strike="noStrike" cap="none" dirty="0">
              <a:solidFill>
                <a:schemeClr val="dk1"/>
              </a:solidFill>
              <a:latin typeface="Noto Sans Symbols"/>
              <a:ea typeface="Noto Sans Symbols"/>
              <a:cs typeface="Noto Sans Symbols"/>
              <a:sym typeface="Noto Sans Symbols"/>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719</Words>
  <Application>Microsoft Office PowerPoint</Application>
  <PresentationFormat>On-screen Show (4:3)</PresentationFormat>
  <Paragraphs>105</Paragraphs>
  <Slides>11</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Times New Roman</vt:lpstr>
      <vt:lpstr>Noto Sans Symbols</vt:lpstr>
      <vt:lpstr>Office Theme</vt:lpstr>
      <vt:lpstr>Simple Light</vt:lpstr>
      <vt:lpstr>Swedish Theory: SOAP Notes</vt:lpstr>
      <vt:lpstr>What Are SOAP Notes?</vt:lpstr>
      <vt:lpstr>Are SOAP Notes Required?</vt:lpstr>
      <vt:lpstr>How To Gather Client Information</vt:lpstr>
      <vt:lpstr>Pre-Therapy Assessment</vt:lpstr>
      <vt:lpstr>Intake Form</vt:lpstr>
      <vt:lpstr>Contraindications</vt:lpstr>
      <vt:lpstr>SOAP Notes: Subjective</vt:lpstr>
      <vt:lpstr>SOAP Notes: Pain</vt:lpstr>
      <vt:lpstr>SOAP Notes: Objective, Assessment, Plan</vt:lpstr>
      <vt:lpstr>SOAP Notes: Secondary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Swedish Theory: SOAP Notes</dc:title>
  <cp:lastModifiedBy>David OBrien</cp:lastModifiedBy>
  <cp:revision>1</cp:revision>
  <dcterms:modified xsi:type="dcterms:W3CDTF">2023-06-02T17:27:34Z</dcterms:modified>
</cp:coreProperties>
</file>